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7" r:id="rId2"/>
    <p:sldId id="276" r:id="rId3"/>
    <p:sldId id="277" r:id="rId4"/>
    <p:sldId id="285" r:id="rId5"/>
    <p:sldId id="278" r:id="rId6"/>
    <p:sldId id="280" r:id="rId7"/>
    <p:sldId id="283" r:id="rId8"/>
    <p:sldId id="284" r:id="rId9"/>
    <p:sldId id="258" r:id="rId10"/>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1E"/>
    <a:srgbClr val="FF4C00"/>
    <a:srgbClr val="007A4D"/>
    <a:srgbClr val="71105E"/>
    <a:srgbClr val="CD0034"/>
    <a:srgbClr val="0076A3"/>
    <a:srgbClr val="009CCC"/>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65121" autoAdjust="0"/>
  </p:normalViewPr>
  <p:slideViewPr>
    <p:cSldViewPr snapToGrid="0" snapToObjects="1">
      <p:cViewPr varScale="1">
        <p:scale>
          <a:sx n="62" d="100"/>
          <a:sy n="62" d="100"/>
        </p:scale>
        <p:origin x="137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29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55B5C11-D0F1-1F46-B28E-9084657905D0}" type="datetimeFigureOut">
              <a:rPr lang="en-US" smtClean="0"/>
              <a:t>7/29/2020</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7A0329C-91F7-CD43-B485-EB526DB269DE}" type="slidenum">
              <a:rPr lang="en-US" smtClean="0"/>
              <a:t>‹#›</a:t>
            </a:fld>
            <a:endParaRPr lang="en-US"/>
          </a:p>
        </p:txBody>
      </p:sp>
    </p:spTree>
    <p:extLst>
      <p:ext uri="{BB962C8B-B14F-4D97-AF65-F5344CB8AC3E}">
        <p14:creationId xmlns:p14="http://schemas.microsoft.com/office/powerpoint/2010/main" val="316472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329C-91F7-CD43-B485-EB526DB269DE}" type="slidenum">
              <a:rPr lang="en-US" smtClean="0"/>
              <a:t>1</a:t>
            </a:fld>
            <a:endParaRPr lang="en-US"/>
          </a:p>
        </p:txBody>
      </p:sp>
    </p:spTree>
    <p:extLst>
      <p:ext uri="{BB962C8B-B14F-4D97-AF65-F5344CB8AC3E}">
        <p14:creationId xmlns:p14="http://schemas.microsoft.com/office/powerpoint/2010/main" val="287749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ZA" dirty="0"/>
              <a:t>So is this hypothesis being borne out in the data – South Africa has just released first wave of its CRAM data (sample of 7000 plus).</a:t>
            </a:r>
          </a:p>
          <a:p>
            <a:pPr marL="171450" indent="-171450" algn="l">
              <a:buFont typeface="Arial" panose="020B0604020202020204" pitchFamily="34" charset="0"/>
              <a:buChar char="•"/>
            </a:pPr>
            <a:r>
              <a:rPr lang="en-ZA" dirty="0"/>
              <a:t>Indeed women have borne the brunt of the job losses – making up 2/3 of the job losses, but less than 50% of the employed population. </a:t>
            </a:r>
          </a:p>
          <a:p>
            <a:pPr marL="171450" indent="-171450" algn="l">
              <a:buFont typeface="Arial" panose="020B0604020202020204" pitchFamily="34" charset="0"/>
              <a:buChar char="•"/>
            </a:pPr>
            <a:r>
              <a:rPr lang="en-ZA" dirty="0"/>
              <a:t>This data is not about those who have lost jobs (limitation of the dataset) – its about those who still think of themselves as employed, but who were unable to work during the full lockdown in April</a:t>
            </a:r>
          </a:p>
          <a:p>
            <a:pPr marL="171450" indent="-171450" algn="l">
              <a:buFont typeface="Arial" panose="020B0604020202020204" pitchFamily="34" charset="0"/>
              <a:buChar char="•"/>
            </a:pPr>
            <a:r>
              <a:rPr lang="en-ZA" dirty="0"/>
              <a:t>This figure shows that informal workers were hit harder – with about 31 percent reporting an inability to work in April vs 26 percent of formal workers. BUT across both formal and informal work, women were hit the hardest with 33 percent of women in informal employment, and 30 percent of women in formal employment reporting this.</a:t>
            </a:r>
          </a:p>
        </p:txBody>
      </p:sp>
      <p:sp>
        <p:nvSpPr>
          <p:cNvPr id="4" name="Slide Number Placeholder 3"/>
          <p:cNvSpPr>
            <a:spLocks noGrp="1"/>
          </p:cNvSpPr>
          <p:nvPr>
            <p:ph type="sldNum" sz="quarter" idx="5"/>
          </p:nvPr>
        </p:nvSpPr>
        <p:spPr/>
        <p:txBody>
          <a:bodyPr/>
          <a:lstStyle/>
          <a:p>
            <a:fld id="{37A0329C-91F7-CD43-B485-EB526DB269DE}" type="slidenum">
              <a:rPr lang="en-US" smtClean="0"/>
              <a:t>2</a:t>
            </a:fld>
            <a:endParaRPr lang="en-US"/>
          </a:p>
        </p:txBody>
      </p:sp>
    </p:spTree>
    <p:extLst>
      <p:ext uri="{BB962C8B-B14F-4D97-AF65-F5344CB8AC3E}">
        <p14:creationId xmlns:p14="http://schemas.microsoft.com/office/powerpoint/2010/main" val="409293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 Important part of this slide is the distance between the blue and red lines of the income distribution between February (pre lockdown) and April (during lockdown).</a:t>
            </a:r>
          </a:p>
          <a:p>
            <a:r>
              <a:rPr lang="en-ZA" dirty="0"/>
              <a:t> - The red represents women’s incomes, the blue represents men’s incomes and you can see that the distance widens in April – so that show that the gendered differential in incomes during the lockdown period.</a:t>
            </a:r>
          </a:p>
        </p:txBody>
      </p:sp>
      <p:sp>
        <p:nvSpPr>
          <p:cNvPr id="4" name="Slide Number Placeholder 3"/>
          <p:cNvSpPr>
            <a:spLocks noGrp="1"/>
          </p:cNvSpPr>
          <p:nvPr>
            <p:ph type="sldNum" sz="quarter" idx="5"/>
          </p:nvPr>
        </p:nvSpPr>
        <p:spPr/>
        <p:txBody>
          <a:bodyPr/>
          <a:lstStyle/>
          <a:p>
            <a:fld id="{37A0329C-91F7-CD43-B485-EB526DB269DE}" type="slidenum">
              <a:rPr lang="en-US" smtClean="0"/>
              <a:t>3</a:t>
            </a:fld>
            <a:endParaRPr lang="en-US"/>
          </a:p>
        </p:txBody>
      </p:sp>
    </p:spTree>
    <p:extLst>
      <p:ext uri="{BB962C8B-B14F-4D97-AF65-F5344CB8AC3E}">
        <p14:creationId xmlns:p14="http://schemas.microsoft.com/office/powerpoint/2010/main" val="255943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329C-91F7-CD43-B485-EB526DB269DE}" type="slidenum">
              <a:rPr lang="en-US" smtClean="0"/>
              <a:t>9</a:t>
            </a:fld>
            <a:endParaRPr lang="en-US"/>
          </a:p>
        </p:txBody>
      </p:sp>
    </p:spTree>
    <p:extLst>
      <p:ext uri="{BB962C8B-B14F-4D97-AF65-F5344CB8AC3E}">
        <p14:creationId xmlns:p14="http://schemas.microsoft.com/office/powerpoint/2010/main" val="1838611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597" y="1854199"/>
            <a:ext cx="5020403" cy="2043115"/>
          </a:xfrm>
        </p:spPr>
        <p:txBody>
          <a:bodyPr anchor="b" anchorCtr="0">
            <a:noAutofit/>
          </a:bodyPr>
          <a:lstStyle>
            <a:lvl1pPr algn="l">
              <a:defRPr sz="4400" b="1" i="0" cap="all">
                <a:solidFill>
                  <a:srgbClr val="FF681E"/>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440597" y="4133850"/>
            <a:ext cx="5020403" cy="457200"/>
          </a:xfrm>
        </p:spPr>
        <p:txBody>
          <a:bodyPr lIns="0" rIns="0" anchor="b">
            <a:noAutofit/>
          </a:bodyPr>
          <a:lstStyle>
            <a:lvl1pPr marL="0" indent="0">
              <a:lnSpc>
                <a:spcPct val="100000"/>
              </a:lnSpc>
              <a:spcBef>
                <a:spcPts val="0"/>
              </a:spcBef>
              <a:spcAft>
                <a:spcPts val="0"/>
              </a:spcAft>
              <a:buNone/>
              <a:defRPr sz="2400" b="0" i="0" kern="1000" cap="none" spc="-50">
                <a:solidFill>
                  <a:schemeClr val="tx1"/>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a:off x="440597" y="4743450"/>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1325" y="4805361"/>
            <a:ext cx="8318772" cy="242888"/>
          </a:xfrm>
        </p:spPr>
        <p:txBody>
          <a:bodyPr lIns="0">
            <a:normAutofit/>
          </a:bodyPr>
          <a:lstStyle>
            <a:lvl1pPr marL="0" indent="0" algn="l">
              <a:buNone/>
              <a:defRPr sz="900" b="0" cap="all" baseline="0">
                <a:solidFill>
                  <a:schemeClr val="tx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Author names go here, author name, author name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732" y="264542"/>
            <a:ext cx="1556600" cy="1109216"/>
          </a:xfrm>
          <a:prstGeom prst="rect">
            <a:avLst/>
          </a:prstGeom>
        </p:spPr>
      </p:pic>
    </p:spTree>
    <p:extLst>
      <p:ext uri="{BB962C8B-B14F-4D97-AF65-F5344CB8AC3E}">
        <p14:creationId xmlns:p14="http://schemas.microsoft.com/office/powerpoint/2010/main" val="173701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302896" cy="595436"/>
          </a:xfrm>
        </p:spPr>
        <p:txBody>
          <a:bodyPr anchor="t">
            <a:normAutofit/>
          </a:bodyPr>
          <a:lstStyle>
            <a:lvl1pPr algn="l">
              <a:defRPr sz="2800" b="1">
                <a:solidFill>
                  <a:srgbClr val="FF681E"/>
                </a:solidFill>
                <a:latin typeface="Arial"/>
                <a:cs typeface="Arial"/>
              </a:defRPr>
            </a:lvl1pPr>
          </a:lstStyle>
          <a:p>
            <a:r>
              <a:rPr lang="en-US" dirty="0"/>
              <a:t>CLICK TO EDIT MASTER TITLE STYLE</a:t>
            </a:r>
          </a:p>
        </p:txBody>
      </p:sp>
      <p:cxnSp>
        <p:nvCxnSpPr>
          <p:cNvPr id="8" name="Straight Connector 7"/>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
        <p:nvSpPr>
          <p:cNvPr id="12"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457200" y="1631156"/>
            <a:ext cx="4040188" cy="24413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1"/>
          </p:nvPr>
        </p:nvSpPr>
        <p:spPr>
          <a:xfrm>
            <a:off x="4719908"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12"/>
          </p:nvPr>
        </p:nvSpPr>
        <p:spPr>
          <a:xfrm>
            <a:off x="4719908" y="1631156"/>
            <a:ext cx="4040188" cy="24413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146983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897" y="205978"/>
            <a:ext cx="8311199" cy="595436"/>
          </a:xfrm>
        </p:spPr>
        <p:txBody>
          <a:bodyPr anchor="t">
            <a:normAutofit/>
          </a:bodyPr>
          <a:lstStyle>
            <a:lvl1pPr algn="l">
              <a:defRPr sz="2800" b="1">
                <a:solidFill>
                  <a:srgbClr val="FF681E"/>
                </a:solidFill>
                <a:latin typeface="Arial"/>
                <a:cs typeface="Arial"/>
              </a:defRPr>
            </a:lvl1pPr>
          </a:lstStyle>
          <a:p>
            <a:r>
              <a:rPr lang="en-US" dirty="0"/>
              <a:t>CLICK TO EDIT MASTER TITLE STYLE</a:t>
            </a:r>
          </a:p>
        </p:txBody>
      </p:sp>
      <p:cxnSp>
        <p:nvCxnSpPr>
          <p:cNvPr id="9" name="Straight Connector 8"/>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45220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9" name="Straight Connector 8"/>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160002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9" name="Straight Connector 8"/>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
        <p:nvSpPr>
          <p:cNvPr id="5" name="Title 1"/>
          <p:cNvSpPr>
            <a:spLocks noGrp="1"/>
          </p:cNvSpPr>
          <p:nvPr>
            <p:ph type="ctrTitle"/>
          </p:nvPr>
        </p:nvSpPr>
        <p:spPr>
          <a:xfrm>
            <a:off x="448897" y="897467"/>
            <a:ext cx="8009303" cy="1600200"/>
          </a:xfrm>
        </p:spPr>
        <p:txBody>
          <a:bodyPr>
            <a:noAutofit/>
          </a:bodyPr>
          <a:lstStyle>
            <a:lvl1pPr>
              <a:defRPr sz="4800">
                <a:solidFill>
                  <a:srgbClr val="FF681E"/>
                </a:solidFill>
                <a:latin typeface="Arial"/>
                <a:cs typeface="Arial"/>
              </a:defRPr>
            </a:lvl1pPr>
          </a:lstStyle>
          <a:p>
            <a:r>
              <a:rPr lang="en-US" dirty="0"/>
              <a:t>Click to edit Master title style</a:t>
            </a:r>
          </a:p>
        </p:txBody>
      </p:sp>
      <p:sp>
        <p:nvSpPr>
          <p:cNvPr id="6" name="Subtitle 2"/>
          <p:cNvSpPr>
            <a:spLocks noGrp="1"/>
          </p:cNvSpPr>
          <p:nvPr>
            <p:ph type="subTitle" idx="1"/>
          </p:nvPr>
        </p:nvSpPr>
        <p:spPr>
          <a:xfrm>
            <a:off x="448897" y="2672727"/>
            <a:ext cx="8009303" cy="1205009"/>
          </a:xfrm>
        </p:spPr>
        <p:txBody>
          <a:bodyPr/>
          <a:lstStyle>
            <a:lvl1pPr marL="0" indent="0" algn="ctr">
              <a:buNone/>
              <a:defRPr>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112004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48897" y="4594623"/>
            <a:ext cx="7348903"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124" y="4367831"/>
            <a:ext cx="809971" cy="453584"/>
          </a:xfrm>
          <a:prstGeom prst="rect">
            <a:avLst/>
          </a:prstGeom>
        </p:spPr>
      </p:pic>
      <p:sp>
        <p:nvSpPr>
          <p:cNvPr id="15" name="Content Placeholder 2"/>
          <p:cNvSpPr>
            <a:spLocks noGrp="1"/>
          </p:cNvSpPr>
          <p:nvPr>
            <p:ph idx="1"/>
          </p:nvPr>
        </p:nvSpPr>
        <p:spPr>
          <a:xfrm>
            <a:off x="457199" y="1200151"/>
            <a:ext cx="8302897" cy="2961441"/>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hasCustomPrompt="1"/>
          </p:nvPr>
        </p:nvSpPr>
        <p:spPr>
          <a:xfrm>
            <a:off x="448897" y="205978"/>
            <a:ext cx="8311199" cy="595436"/>
          </a:xfrm>
        </p:spPr>
        <p:txBody>
          <a:bodyPr anchor="t">
            <a:normAutofit/>
          </a:bodyPr>
          <a:lstStyle>
            <a:lvl1pPr algn="l">
              <a:defRPr sz="2800"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97642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F681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4805361"/>
            <a:ext cx="8318772" cy="242888"/>
          </a:xfrm>
        </p:spPr>
        <p:txBody>
          <a:bodyPr lIns="0">
            <a:normAutofit/>
          </a:bodyPr>
          <a:lstStyle>
            <a:lvl1pPr marL="0" indent="0" algn="l">
              <a:buNone/>
              <a:defRPr sz="900" b="0"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Author names go here, author name, author name</a:t>
            </a:r>
          </a:p>
        </p:txBody>
      </p:sp>
      <p:sp>
        <p:nvSpPr>
          <p:cNvPr id="2" name="Title 1"/>
          <p:cNvSpPr>
            <a:spLocks noGrp="1"/>
          </p:cNvSpPr>
          <p:nvPr>
            <p:ph type="title"/>
          </p:nvPr>
        </p:nvSpPr>
        <p:spPr>
          <a:xfrm>
            <a:off x="440597" y="1638301"/>
            <a:ext cx="8319500" cy="2425700"/>
          </a:xfrm>
        </p:spPr>
        <p:txBody>
          <a:bodyPr anchor="b" anchorCtr="0">
            <a:noAutofit/>
          </a:bodyPr>
          <a:lstStyle>
            <a:lvl1pPr algn="l">
              <a:defRPr sz="5400" b="1" i="0" cap="all">
                <a:solidFill>
                  <a:schemeClr val="bg1"/>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440597" y="4127500"/>
            <a:ext cx="8319500" cy="539243"/>
          </a:xfrm>
        </p:spPr>
        <p:txBody>
          <a:bodyPr lIns="0" rIns="0" anchor="b">
            <a:noAutofit/>
          </a:bodyPr>
          <a:lstStyle>
            <a:lvl1pPr marL="0" indent="0">
              <a:lnSpc>
                <a:spcPct val="100000"/>
              </a:lnSpc>
              <a:spcBef>
                <a:spcPts val="0"/>
              </a:spcBef>
              <a:spcAft>
                <a:spcPts val="0"/>
              </a:spcAft>
              <a:buNone/>
              <a:defRPr sz="2000" i="1" kern="1000" cap="none" spc="-50">
                <a:solidFill>
                  <a:schemeClr val="bg1"/>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p:cNvSpPr/>
          <p:nvPr userDrawn="1"/>
        </p:nvSpPr>
        <p:spPr>
          <a:xfrm>
            <a:off x="440597" y="0"/>
            <a:ext cx="1980870" cy="163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732" y="264542"/>
            <a:ext cx="1556600" cy="1109216"/>
          </a:xfrm>
          <a:prstGeom prst="rect">
            <a:avLst/>
          </a:prstGeom>
        </p:spPr>
      </p:pic>
    </p:spTree>
    <p:extLst>
      <p:ext uri="{BB962C8B-B14F-4D97-AF65-F5344CB8AC3E}">
        <p14:creationId xmlns:p14="http://schemas.microsoft.com/office/powerpoint/2010/main" val="283415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165600"/>
            <a:ext cx="9144000" cy="977900"/>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163151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302896" cy="595436"/>
          </a:xfrm>
        </p:spPr>
        <p:txBody>
          <a:bodyPr anchor="t">
            <a:normAutofit/>
          </a:bodyPr>
          <a:lstStyle>
            <a:lvl1pPr algn="l">
              <a:defRPr sz="2800" b="1">
                <a:solidFill>
                  <a:srgbClr val="FF681E"/>
                </a:solidFill>
                <a:latin typeface="Arial"/>
                <a:cs typeface="Arial"/>
              </a:defRPr>
            </a:lvl1pPr>
          </a:lstStyle>
          <a:p>
            <a:r>
              <a:rPr lang="en-US" dirty="0"/>
              <a:t>CLICK TO EDIT MASTER TITLE STYLE</a:t>
            </a:r>
          </a:p>
        </p:txBody>
      </p:sp>
      <p:cxnSp>
        <p:nvCxnSpPr>
          <p:cNvPr id="8" name="Straight Connector 7"/>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
        <p:nvSpPr>
          <p:cNvPr id="10" name="Content Placeholder 2"/>
          <p:cNvSpPr>
            <a:spLocks noGrp="1"/>
          </p:cNvSpPr>
          <p:nvPr>
            <p:ph sz="half" idx="1"/>
          </p:nvPr>
        </p:nvSpPr>
        <p:spPr>
          <a:xfrm>
            <a:off x="457200" y="1200151"/>
            <a:ext cx="4038600" cy="2770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0" y="1200151"/>
            <a:ext cx="4038600" cy="2770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4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4743450"/>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4805361"/>
            <a:ext cx="8318772" cy="242888"/>
          </a:xfrm>
        </p:spPr>
        <p:txBody>
          <a:bodyPr lIns="0">
            <a:normAutofit/>
          </a:bodyPr>
          <a:lstStyle>
            <a:lvl1pPr marL="0" indent="0" algn="l">
              <a:buNone/>
              <a:defRPr sz="900" b="0" cap="all" baseline="0">
                <a:solidFill>
                  <a:schemeClr val="tx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Author names go here, author name, author name</a:t>
            </a:r>
          </a:p>
        </p:txBody>
      </p:sp>
      <p:sp>
        <p:nvSpPr>
          <p:cNvPr id="2" name="Title 1"/>
          <p:cNvSpPr>
            <a:spLocks noGrp="1"/>
          </p:cNvSpPr>
          <p:nvPr>
            <p:ph type="title"/>
          </p:nvPr>
        </p:nvSpPr>
        <p:spPr>
          <a:xfrm>
            <a:off x="440597" y="1854199"/>
            <a:ext cx="5020403" cy="2043115"/>
          </a:xfrm>
        </p:spPr>
        <p:txBody>
          <a:bodyPr anchor="b" anchorCtr="0">
            <a:noAutofit/>
          </a:bodyPr>
          <a:lstStyle>
            <a:lvl1pPr algn="l">
              <a:defRPr sz="4400" b="1" i="0" cap="all">
                <a:solidFill>
                  <a:srgbClr val="FF681E"/>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440597" y="4133850"/>
            <a:ext cx="5020403" cy="457200"/>
          </a:xfrm>
        </p:spPr>
        <p:txBody>
          <a:bodyPr lIns="0" rIns="0" anchor="b">
            <a:noAutofit/>
          </a:bodyPr>
          <a:lstStyle>
            <a:lvl1pPr marL="0" indent="0">
              <a:lnSpc>
                <a:spcPct val="100000"/>
              </a:lnSpc>
              <a:spcBef>
                <a:spcPts val="0"/>
              </a:spcBef>
              <a:spcAft>
                <a:spcPts val="0"/>
              </a:spcAft>
              <a:buNone/>
              <a:defRPr sz="2400" b="0" i="0" kern="1000" cap="none" spc="-50">
                <a:solidFill>
                  <a:schemeClr val="tx1"/>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732" y="264542"/>
            <a:ext cx="1556600" cy="1109216"/>
          </a:xfrm>
          <a:prstGeom prst="rect">
            <a:avLst/>
          </a:prstGeom>
        </p:spPr>
      </p:pic>
    </p:spTree>
    <p:extLst>
      <p:ext uri="{BB962C8B-B14F-4D97-AF65-F5344CB8AC3E}">
        <p14:creationId xmlns:p14="http://schemas.microsoft.com/office/powerpoint/2010/main" val="140995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48897" y="4594623"/>
            <a:ext cx="7348903"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
        <p:nvSpPr>
          <p:cNvPr id="16" name="Title 1"/>
          <p:cNvSpPr>
            <a:spLocks noGrp="1"/>
          </p:cNvSpPr>
          <p:nvPr>
            <p:ph type="title" hasCustomPrompt="1"/>
          </p:nvPr>
        </p:nvSpPr>
        <p:spPr>
          <a:xfrm>
            <a:off x="448897" y="205978"/>
            <a:ext cx="8311199" cy="595436"/>
          </a:xfrm>
        </p:spPr>
        <p:txBody>
          <a:bodyPr anchor="t">
            <a:normAutofit/>
          </a:bodyPr>
          <a:lstStyle>
            <a:lvl1pPr algn="l">
              <a:defRPr sz="2800" b="1">
                <a:solidFill>
                  <a:schemeClr val="bg1"/>
                </a:solidFill>
                <a:latin typeface="Arial"/>
                <a:cs typeface="Arial"/>
              </a:defRPr>
            </a:lvl1pPr>
          </a:lstStyle>
          <a:p>
            <a:r>
              <a:rPr lang="en-US" dirty="0"/>
              <a:t>CLICK TO EDIT MASTER TITLE STYLE</a:t>
            </a:r>
          </a:p>
        </p:txBody>
      </p:sp>
      <p:sp>
        <p:nvSpPr>
          <p:cNvPr id="8" name="Content Placeholder 2"/>
          <p:cNvSpPr>
            <a:spLocks noGrp="1"/>
          </p:cNvSpPr>
          <p:nvPr>
            <p:ph sz="half" idx="1"/>
          </p:nvPr>
        </p:nvSpPr>
        <p:spPr>
          <a:xfrm>
            <a:off x="457200" y="1200151"/>
            <a:ext cx="4038600" cy="2770716"/>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8120" y="4197490"/>
            <a:ext cx="960097" cy="684611"/>
          </a:xfrm>
          <a:prstGeom prst="rect">
            <a:avLst/>
          </a:prstGeom>
        </p:spPr>
      </p:pic>
    </p:spTree>
    <p:extLst>
      <p:ext uri="{BB962C8B-B14F-4D97-AF65-F5344CB8AC3E}">
        <p14:creationId xmlns:p14="http://schemas.microsoft.com/office/powerpoint/2010/main" val="168792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48897" y="4594623"/>
            <a:ext cx="7348903"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
        <p:nvSpPr>
          <p:cNvPr id="16" name="Title 1"/>
          <p:cNvSpPr>
            <a:spLocks noGrp="1"/>
          </p:cNvSpPr>
          <p:nvPr>
            <p:ph type="title" hasCustomPrompt="1"/>
          </p:nvPr>
        </p:nvSpPr>
        <p:spPr>
          <a:xfrm>
            <a:off x="448897" y="205978"/>
            <a:ext cx="8311199" cy="595436"/>
          </a:xfrm>
        </p:spPr>
        <p:txBody>
          <a:bodyPr anchor="t">
            <a:normAutofit/>
          </a:bodyPr>
          <a:lstStyle>
            <a:lvl1pPr algn="l">
              <a:defRPr sz="28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8120" y="4197490"/>
            <a:ext cx="960097" cy="684611"/>
          </a:xfrm>
          <a:prstGeom prst="rect">
            <a:avLst/>
          </a:prstGeom>
        </p:spPr>
      </p:pic>
    </p:spTree>
    <p:extLst>
      <p:ext uri="{BB962C8B-B14F-4D97-AF65-F5344CB8AC3E}">
        <p14:creationId xmlns:p14="http://schemas.microsoft.com/office/powerpoint/2010/main" val="95999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05978"/>
            <a:ext cx="8302897" cy="595436"/>
          </a:xfrm>
        </p:spPr>
        <p:txBody>
          <a:bodyPr anchor="t">
            <a:normAutofit/>
          </a:bodyPr>
          <a:lstStyle>
            <a:lvl1pPr algn="l">
              <a:defRPr sz="2800" b="1">
                <a:solidFill>
                  <a:srgbClr val="FF681E"/>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199" y="1200151"/>
            <a:ext cx="8302897" cy="2961441"/>
          </a:xfrm>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48897" y="4594623"/>
            <a:ext cx="734890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8897" y="4677745"/>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800" y="4197490"/>
            <a:ext cx="960737" cy="684611"/>
          </a:xfrm>
          <a:prstGeom prst="rect">
            <a:avLst/>
          </a:prstGeom>
        </p:spPr>
      </p:pic>
    </p:spTree>
    <p:extLst>
      <p:ext uri="{BB962C8B-B14F-4D97-AF65-F5344CB8AC3E}">
        <p14:creationId xmlns:p14="http://schemas.microsoft.com/office/powerpoint/2010/main" val="256207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fld id="{3C2743F4-50CA-E04D-8465-7927D6A2DDB5}" type="datetimeFigureOut">
              <a:rPr lang="en-US" smtClean="0"/>
              <a:pPr/>
              <a:t>7/29/2020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t>‹#›</a:t>
            </a:fld>
            <a:endParaRPr lang="en-US"/>
          </a:p>
        </p:txBody>
      </p: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62" r:id="rId3"/>
    <p:sldLayoutId id="2147483676" r:id="rId4"/>
    <p:sldLayoutId id="2147483671" r:id="rId5"/>
    <p:sldLayoutId id="2147483675" r:id="rId6"/>
    <p:sldLayoutId id="2147483669" r:id="rId7"/>
    <p:sldLayoutId id="2147483670" r:id="rId8"/>
    <p:sldLayoutId id="2147483666" r:id="rId9"/>
    <p:sldLayoutId id="2147483672" r:id="rId10"/>
    <p:sldLayoutId id="2147483654" r:id="rId11"/>
    <p:sldLayoutId id="2147483673" r:id="rId12"/>
    <p:sldLayoutId id="2147483674" r:id="rId13"/>
  </p:sldLayoutIdLst>
  <p:txStyles>
    <p:titleStyle>
      <a:lvl1pPr algn="l" defTabSz="457200" rtl="0" eaLnBrk="1" latinLnBrk="0" hangingPunct="1">
        <a:spcBef>
          <a:spcPct val="0"/>
        </a:spcBef>
        <a:buNone/>
        <a:defRPr sz="2800" b="1" kern="1200" cap="all">
          <a:solidFill>
            <a:srgbClr val="FF681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iego.org/support-informal-workers-campaigns" TargetMode="External"/><Relationship Id="rId2" Type="http://schemas.openxmlformats.org/officeDocument/2006/relationships/hyperlink" Target="https://www.wiego.org/COVID19-Platform"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iego.org/wiegos-child-care-campaig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D6BC7-F6A5-438D-8FF2-2D1AD9DB950B}"/>
              </a:ext>
            </a:extLst>
          </p:cNvPr>
          <p:cNvSpPr>
            <a:spLocks noGrp="1"/>
          </p:cNvSpPr>
          <p:nvPr>
            <p:ph type="body" sz="quarter" idx="10"/>
          </p:nvPr>
        </p:nvSpPr>
        <p:spPr/>
        <p:txBody>
          <a:bodyPr/>
          <a:lstStyle/>
          <a:p>
            <a:r>
              <a:rPr lang="en-GB" b="1" dirty="0"/>
              <a:t>Laura Alfers, Wiego social protection programme – 28 July 2020 </a:t>
            </a:r>
            <a:endParaRPr lang="en-US" b="1" dirty="0"/>
          </a:p>
        </p:txBody>
      </p:sp>
      <p:sp>
        <p:nvSpPr>
          <p:cNvPr id="3" name="Title 2">
            <a:extLst>
              <a:ext uri="{FF2B5EF4-FFF2-40B4-BE49-F238E27FC236}">
                <a16:creationId xmlns:a16="http://schemas.microsoft.com/office/drawing/2014/main" id="{E9E66986-F73B-4251-A100-BFA060F54311}"/>
              </a:ext>
            </a:extLst>
          </p:cNvPr>
          <p:cNvSpPr>
            <a:spLocks noGrp="1"/>
          </p:cNvSpPr>
          <p:nvPr>
            <p:ph type="title"/>
          </p:nvPr>
        </p:nvSpPr>
        <p:spPr/>
        <p:txBody>
          <a:bodyPr/>
          <a:lstStyle/>
          <a:p>
            <a:r>
              <a:rPr lang="en-GB" sz="3200" b="0" dirty="0"/>
              <a:t>CARE &amp; Labour Rights</a:t>
            </a:r>
            <a:br>
              <a:rPr lang="en-GB" b="0" dirty="0"/>
            </a:br>
            <a:endParaRPr lang="en-US" dirty="0"/>
          </a:p>
        </p:txBody>
      </p:sp>
      <p:sp>
        <p:nvSpPr>
          <p:cNvPr id="4" name="Text Placeholder 3">
            <a:extLst>
              <a:ext uri="{FF2B5EF4-FFF2-40B4-BE49-F238E27FC236}">
                <a16:creationId xmlns:a16="http://schemas.microsoft.com/office/drawing/2014/main" id="{CA0A295C-90FA-478F-B734-08114FEF4AB0}"/>
              </a:ext>
            </a:extLst>
          </p:cNvPr>
          <p:cNvSpPr>
            <a:spLocks noGrp="1"/>
          </p:cNvSpPr>
          <p:nvPr>
            <p:ph type="body" idx="1"/>
          </p:nvPr>
        </p:nvSpPr>
        <p:spPr>
          <a:xfrm>
            <a:off x="440597" y="4133850"/>
            <a:ext cx="7115672" cy="457200"/>
          </a:xfrm>
        </p:spPr>
        <p:txBody>
          <a:bodyPr/>
          <a:lstStyle/>
          <a:p>
            <a:r>
              <a:rPr lang="en-GB" b="1" dirty="0"/>
              <a:t>Workers in the Informal Economy  </a:t>
            </a:r>
            <a:endParaRPr lang="en-US" b="1" dirty="0"/>
          </a:p>
        </p:txBody>
      </p:sp>
    </p:spTree>
    <p:extLst>
      <p:ext uri="{BB962C8B-B14F-4D97-AF65-F5344CB8AC3E}">
        <p14:creationId xmlns:p14="http://schemas.microsoft.com/office/powerpoint/2010/main" val="313556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8650C-5328-4985-99E9-DF4348FFAAA4}"/>
              </a:ext>
            </a:extLst>
          </p:cNvPr>
          <p:cNvSpPr>
            <a:spLocks noGrp="1"/>
          </p:cNvSpPr>
          <p:nvPr>
            <p:ph type="body" sz="quarter" idx="10"/>
          </p:nvPr>
        </p:nvSpPr>
        <p:spPr>
          <a:xfrm>
            <a:off x="448896" y="4677745"/>
            <a:ext cx="7253761" cy="287339"/>
          </a:xfrm>
        </p:spPr>
        <p:txBody>
          <a:bodyPr/>
          <a:lstStyle/>
          <a:p>
            <a:r>
              <a:rPr lang="en-ZA" dirty="0"/>
              <a:t>Rogan, M &amp; Skinner, C. 2020. The Covid-19 Crisis and the South African Informal Economy. Policy Brief No. 10. NIDS-CRAMS Wave 1.</a:t>
            </a:r>
          </a:p>
        </p:txBody>
      </p:sp>
      <p:sp>
        <p:nvSpPr>
          <p:cNvPr id="4" name="Title 3">
            <a:extLst>
              <a:ext uri="{FF2B5EF4-FFF2-40B4-BE49-F238E27FC236}">
                <a16:creationId xmlns:a16="http://schemas.microsoft.com/office/drawing/2014/main" id="{CE33E4D8-F4B7-4367-A3E2-89DDE12866E1}"/>
              </a:ext>
            </a:extLst>
          </p:cNvPr>
          <p:cNvSpPr>
            <a:spLocks noGrp="1"/>
          </p:cNvSpPr>
          <p:nvPr>
            <p:ph type="title"/>
          </p:nvPr>
        </p:nvSpPr>
        <p:spPr/>
        <p:txBody>
          <a:bodyPr/>
          <a:lstStyle/>
          <a:p>
            <a:pPr algn="ctr"/>
            <a:r>
              <a:rPr lang="en-ZA" dirty="0"/>
              <a:t>NIDS-CRAMS Survey Wave 1 (south Africa)</a:t>
            </a:r>
          </a:p>
        </p:txBody>
      </p:sp>
      <p:pic>
        <p:nvPicPr>
          <p:cNvPr id="11" name="Content Placeholder 10">
            <a:extLst>
              <a:ext uri="{FF2B5EF4-FFF2-40B4-BE49-F238E27FC236}">
                <a16:creationId xmlns:a16="http://schemas.microsoft.com/office/drawing/2014/main" id="{DE0B0A3B-2A38-4F0F-BFE2-ED3175CAB74D}"/>
              </a:ext>
            </a:extLst>
          </p:cNvPr>
          <p:cNvPicPr>
            <a:picLocks noGrp="1" noChangeAspect="1"/>
          </p:cNvPicPr>
          <p:nvPr>
            <p:ph idx="1"/>
          </p:nvPr>
        </p:nvPicPr>
        <p:blipFill rotWithShape="1">
          <a:blip r:embed="rId3"/>
          <a:srcRect l="8790" t="28587" r="8523" b="6703"/>
          <a:stretch/>
        </p:blipFill>
        <p:spPr>
          <a:xfrm>
            <a:off x="674018" y="823692"/>
            <a:ext cx="7628231" cy="3356422"/>
          </a:xfrm>
          <a:prstGeom prst="rect">
            <a:avLst/>
          </a:prstGeom>
        </p:spPr>
      </p:pic>
    </p:spTree>
    <p:extLst>
      <p:ext uri="{BB962C8B-B14F-4D97-AF65-F5344CB8AC3E}">
        <p14:creationId xmlns:p14="http://schemas.microsoft.com/office/powerpoint/2010/main" val="90547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E932D-D9BF-4BE5-9BD5-129F0825674C}"/>
              </a:ext>
            </a:extLst>
          </p:cNvPr>
          <p:cNvSpPr>
            <a:spLocks noGrp="1"/>
          </p:cNvSpPr>
          <p:nvPr>
            <p:ph type="body" sz="quarter" idx="10"/>
          </p:nvPr>
        </p:nvSpPr>
        <p:spPr>
          <a:xfrm>
            <a:off x="448896" y="4677745"/>
            <a:ext cx="7301731" cy="287339"/>
          </a:xfrm>
        </p:spPr>
        <p:txBody>
          <a:bodyPr/>
          <a:lstStyle/>
          <a:p>
            <a:pPr lvl="0"/>
            <a:r>
              <a:rPr lang="en-ZA" dirty="0">
                <a:solidFill>
                  <a:srgbClr val="FFFFFF"/>
                </a:solidFill>
              </a:rPr>
              <a:t>Rogan, M &amp; Skinner, C. 2020. The Covid-19 Crisis and the South African Informal Economy. Policy Brief No. 10. NIDS-CRAMS Wave 1.</a:t>
            </a:r>
          </a:p>
          <a:p>
            <a:endParaRPr lang="en-ZA" dirty="0"/>
          </a:p>
        </p:txBody>
      </p:sp>
      <p:pic>
        <p:nvPicPr>
          <p:cNvPr id="5" name="Content Placeholder 4">
            <a:extLst>
              <a:ext uri="{FF2B5EF4-FFF2-40B4-BE49-F238E27FC236}">
                <a16:creationId xmlns:a16="http://schemas.microsoft.com/office/drawing/2014/main" id="{02327A9A-DFE8-4C6C-B3D9-2AAC16F9FEB6}"/>
              </a:ext>
            </a:extLst>
          </p:cNvPr>
          <p:cNvPicPr>
            <a:picLocks noGrp="1" noChangeAspect="1"/>
          </p:cNvPicPr>
          <p:nvPr>
            <p:ph idx="1"/>
          </p:nvPr>
        </p:nvPicPr>
        <p:blipFill rotWithShape="1">
          <a:blip r:embed="rId3"/>
          <a:srcRect l="13039" t="15350" r="9764" b="5231"/>
          <a:stretch/>
        </p:blipFill>
        <p:spPr>
          <a:xfrm>
            <a:off x="921134" y="205978"/>
            <a:ext cx="7301732" cy="4223266"/>
          </a:xfrm>
          <a:prstGeom prst="rect">
            <a:avLst/>
          </a:prstGeom>
        </p:spPr>
      </p:pic>
      <p:sp>
        <p:nvSpPr>
          <p:cNvPr id="4" name="Title 3">
            <a:extLst>
              <a:ext uri="{FF2B5EF4-FFF2-40B4-BE49-F238E27FC236}">
                <a16:creationId xmlns:a16="http://schemas.microsoft.com/office/drawing/2014/main" id="{C471BCFF-22B7-48E3-A070-A8F201B725BD}"/>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409289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9D332-7186-42D5-AB21-A5910E45BC2C}"/>
              </a:ext>
            </a:extLst>
          </p:cNvPr>
          <p:cNvSpPr>
            <a:spLocks noGrp="1"/>
          </p:cNvSpPr>
          <p:nvPr>
            <p:ph type="body" sz="quarter" idx="10"/>
          </p:nvPr>
        </p:nvSpPr>
        <p:spPr>
          <a:xfrm>
            <a:off x="448897" y="4677745"/>
            <a:ext cx="7331252" cy="287339"/>
          </a:xfrm>
        </p:spPr>
        <p:txBody>
          <a:bodyPr/>
          <a:lstStyle/>
          <a:p>
            <a:pPr lvl="0"/>
            <a:r>
              <a:rPr lang="en-ZA" dirty="0">
                <a:solidFill>
                  <a:srgbClr val="FFFFFF"/>
                </a:solidFill>
              </a:rPr>
              <a:t>Rogan, M &amp; Skinner, C. 2020. The Covid-19 Crisis and the South African Informal Economy. Policy Brief No. 10. NIDS-CRAMS Wave 1.</a:t>
            </a:r>
          </a:p>
          <a:p>
            <a:endParaRPr lang="en-ZA" dirty="0"/>
          </a:p>
        </p:txBody>
      </p:sp>
      <p:pic>
        <p:nvPicPr>
          <p:cNvPr id="5" name="Content Placeholder 4">
            <a:extLst>
              <a:ext uri="{FF2B5EF4-FFF2-40B4-BE49-F238E27FC236}">
                <a16:creationId xmlns:a16="http://schemas.microsoft.com/office/drawing/2014/main" id="{DCA5B39A-D984-4ADC-AD2A-03D0AE9237B6}"/>
              </a:ext>
            </a:extLst>
          </p:cNvPr>
          <p:cNvPicPr>
            <a:picLocks noGrp="1" noChangeAspect="1"/>
          </p:cNvPicPr>
          <p:nvPr>
            <p:ph idx="1"/>
          </p:nvPr>
        </p:nvPicPr>
        <p:blipFill rotWithShape="1">
          <a:blip r:embed="rId2"/>
          <a:srcRect l="13039" t="19140" r="8902" b="9146"/>
          <a:stretch/>
        </p:blipFill>
        <p:spPr>
          <a:xfrm>
            <a:off x="683277" y="564721"/>
            <a:ext cx="7592818" cy="3921912"/>
          </a:xfrm>
          <a:prstGeom prst="rect">
            <a:avLst/>
          </a:prstGeom>
        </p:spPr>
      </p:pic>
      <p:sp>
        <p:nvSpPr>
          <p:cNvPr id="4" name="Title 3">
            <a:extLst>
              <a:ext uri="{FF2B5EF4-FFF2-40B4-BE49-F238E27FC236}">
                <a16:creationId xmlns:a16="http://schemas.microsoft.com/office/drawing/2014/main" id="{CFC81393-C14C-48B6-A08E-75FCD2B3081E}"/>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37582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E7C532-AAF4-4328-A66D-FF527FC3A43C}"/>
              </a:ext>
            </a:extLst>
          </p:cNvPr>
          <p:cNvSpPr>
            <a:spLocks noGrp="1"/>
          </p:cNvSpPr>
          <p:nvPr>
            <p:ph type="body" sz="quarter" idx="10"/>
          </p:nvPr>
        </p:nvSpPr>
        <p:spPr>
          <a:xfrm>
            <a:off x="448896" y="4677745"/>
            <a:ext cx="7393245" cy="259777"/>
          </a:xfrm>
        </p:spPr>
        <p:txBody>
          <a:bodyPr/>
          <a:lstStyle/>
          <a:p>
            <a:r>
              <a:rPr lang="en-ZA" dirty="0">
                <a:solidFill>
                  <a:srgbClr val="FFFFFF"/>
                </a:solidFill>
              </a:rPr>
              <a:t>Rogan, M &amp; Skinner, C. 2020. The Covid-19 Crisis and the South African Informal Economy. Policy Brief No. 10. NIDS-CRAMS Wave 1; </a:t>
            </a:r>
            <a:r>
              <a:rPr lang="en-ZA" dirty="0" err="1">
                <a:solidFill>
                  <a:srgbClr val="FFFFFF"/>
                </a:solidFill>
              </a:rPr>
              <a:t>Casale</a:t>
            </a:r>
            <a:r>
              <a:rPr lang="en-ZA" dirty="0">
                <a:solidFill>
                  <a:srgbClr val="FFFFFF"/>
                </a:solidFill>
              </a:rPr>
              <a:t>, D&amp; </a:t>
            </a:r>
            <a:r>
              <a:rPr lang="en-ZA" dirty="0" err="1">
                <a:solidFill>
                  <a:srgbClr val="FFFFFF"/>
                </a:solidFill>
              </a:rPr>
              <a:t>Posel</a:t>
            </a:r>
            <a:r>
              <a:rPr lang="en-ZA" dirty="0">
                <a:solidFill>
                  <a:srgbClr val="FFFFFF"/>
                </a:solidFill>
              </a:rPr>
              <a:t>, D. 2020. Gender and the early effects of C-19 on paid and unpaid economies in SA. Policy Brief No. 4. </a:t>
            </a:r>
            <a:r>
              <a:rPr lang="en-ZA" dirty="0" err="1">
                <a:solidFill>
                  <a:srgbClr val="FFFFFF"/>
                </a:solidFill>
              </a:rPr>
              <a:t>NiDS</a:t>
            </a:r>
            <a:r>
              <a:rPr lang="en-ZA" dirty="0">
                <a:solidFill>
                  <a:srgbClr val="FFFFFF"/>
                </a:solidFill>
              </a:rPr>
              <a:t>-CRAMS Wave 1.</a:t>
            </a:r>
            <a:endParaRPr lang="en-ZA" dirty="0"/>
          </a:p>
        </p:txBody>
      </p:sp>
      <p:sp>
        <p:nvSpPr>
          <p:cNvPr id="3" name="Content Placeholder 2">
            <a:extLst>
              <a:ext uri="{FF2B5EF4-FFF2-40B4-BE49-F238E27FC236}">
                <a16:creationId xmlns:a16="http://schemas.microsoft.com/office/drawing/2014/main" id="{68EB4EAC-2DA3-4B1B-B479-73D467A25E0F}"/>
              </a:ext>
            </a:extLst>
          </p:cNvPr>
          <p:cNvSpPr>
            <a:spLocks noGrp="1"/>
          </p:cNvSpPr>
          <p:nvPr>
            <p:ph idx="1"/>
          </p:nvPr>
        </p:nvSpPr>
        <p:spPr/>
        <p:txBody>
          <a:bodyPr>
            <a:normAutofit fontScale="62500" lnSpcReduction="20000"/>
          </a:bodyPr>
          <a:lstStyle/>
          <a:p>
            <a:r>
              <a:rPr lang="en-ZA" dirty="0"/>
              <a:t>65% of women in informal employment reported spending more time in April taking care of children (compared with 58% of men). </a:t>
            </a:r>
          </a:p>
          <a:p>
            <a:pPr lvl="1"/>
            <a:r>
              <a:rPr lang="en-ZA" dirty="0"/>
              <a:t>Less than the overall sample average for women which was 73% (with 80% reporting increase of 4+ hrs per day)</a:t>
            </a:r>
          </a:p>
          <a:p>
            <a:pPr lvl="1"/>
            <a:r>
              <a:rPr lang="en-ZA" dirty="0"/>
              <a:t>Child care strategies of self-employed? (bringing children to work)</a:t>
            </a:r>
          </a:p>
          <a:p>
            <a:pPr lvl="1"/>
            <a:r>
              <a:rPr lang="en-ZA" dirty="0"/>
              <a:t>Self-employed hit hardest in terms of loss of work hours (particularly women) in April</a:t>
            </a:r>
          </a:p>
          <a:p>
            <a:r>
              <a:rPr lang="en-ZA" dirty="0"/>
              <a:t>70% of women informal employees (and only 50% of men) reported an increase in care responsibilities:</a:t>
            </a:r>
          </a:p>
          <a:p>
            <a:pPr lvl="1"/>
            <a:r>
              <a:rPr lang="en-ZA" dirty="0"/>
              <a:t>This was also the single largest group who reported zero working hours during the month of April.</a:t>
            </a:r>
          </a:p>
        </p:txBody>
      </p:sp>
      <p:sp>
        <p:nvSpPr>
          <p:cNvPr id="4" name="Title 3">
            <a:extLst>
              <a:ext uri="{FF2B5EF4-FFF2-40B4-BE49-F238E27FC236}">
                <a16:creationId xmlns:a16="http://schemas.microsoft.com/office/drawing/2014/main" id="{DDF2FECE-AD21-4F0E-854A-75550BC90EE8}"/>
              </a:ext>
            </a:extLst>
          </p:cNvPr>
          <p:cNvSpPr>
            <a:spLocks noGrp="1"/>
          </p:cNvSpPr>
          <p:nvPr>
            <p:ph type="title"/>
          </p:nvPr>
        </p:nvSpPr>
        <p:spPr/>
        <p:txBody>
          <a:bodyPr/>
          <a:lstStyle/>
          <a:p>
            <a:pPr algn="ctr"/>
            <a:r>
              <a:rPr lang="en-ZA" dirty="0"/>
              <a:t>CARE-WORK Linkages in the IE</a:t>
            </a:r>
          </a:p>
        </p:txBody>
      </p:sp>
    </p:spTree>
    <p:extLst>
      <p:ext uri="{BB962C8B-B14F-4D97-AF65-F5344CB8AC3E}">
        <p14:creationId xmlns:p14="http://schemas.microsoft.com/office/powerpoint/2010/main" val="413922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31C31-79F4-4461-A867-36F6DB5FF46A}"/>
              </a:ext>
            </a:extLst>
          </p:cNvPr>
          <p:cNvSpPr>
            <a:spLocks noGrp="1"/>
          </p:cNvSpPr>
          <p:nvPr>
            <p:ph type="body" sz="quarter" idx="10"/>
          </p:nvPr>
        </p:nvSpPr>
        <p:spPr/>
        <p:txBody>
          <a:bodyPr/>
          <a:lstStyle/>
          <a:p>
            <a:endParaRPr lang="en-ZA"/>
          </a:p>
        </p:txBody>
      </p:sp>
      <p:sp>
        <p:nvSpPr>
          <p:cNvPr id="3" name="Content Placeholder 2">
            <a:extLst>
              <a:ext uri="{FF2B5EF4-FFF2-40B4-BE49-F238E27FC236}">
                <a16:creationId xmlns:a16="http://schemas.microsoft.com/office/drawing/2014/main" id="{BF404D49-9F1C-4519-B5ED-9781959172BE}"/>
              </a:ext>
            </a:extLst>
          </p:cNvPr>
          <p:cNvSpPr>
            <a:spLocks noGrp="1"/>
          </p:cNvSpPr>
          <p:nvPr>
            <p:ph idx="1"/>
          </p:nvPr>
        </p:nvSpPr>
        <p:spPr/>
        <p:txBody>
          <a:bodyPr>
            <a:normAutofit fontScale="62500" lnSpcReduction="20000"/>
          </a:bodyPr>
          <a:lstStyle/>
          <a:p>
            <a:pPr lvl="0"/>
            <a:r>
              <a:rPr lang="en-ZA" b="1" dirty="0">
                <a:solidFill>
                  <a:srgbClr val="FFFFFF"/>
                </a:solidFill>
              </a:rPr>
              <a:t>Representation of informal workers in policy dialogue spaces</a:t>
            </a:r>
          </a:p>
          <a:p>
            <a:pPr lvl="0"/>
            <a:r>
              <a:rPr lang="en-ZA" sz="2900" dirty="0">
                <a:solidFill>
                  <a:srgbClr val="FFFFFF"/>
                </a:solidFill>
              </a:rPr>
              <a:t> - </a:t>
            </a:r>
            <a:r>
              <a:rPr lang="en-ZA" sz="2200" dirty="0">
                <a:solidFill>
                  <a:srgbClr val="FFFFFF"/>
                </a:solidFill>
              </a:rPr>
              <a:t>governments should partner with organizations of informal workers in developing recovery plans. </a:t>
            </a:r>
          </a:p>
          <a:p>
            <a:endParaRPr lang="en-ZA" sz="3400" b="1" dirty="0"/>
          </a:p>
          <a:p>
            <a:r>
              <a:rPr lang="en-ZA" sz="3400" b="1" dirty="0"/>
              <a:t>Extension of social protection over longer term</a:t>
            </a:r>
          </a:p>
          <a:p>
            <a:pPr lvl="1"/>
            <a:r>
              <a:rPr lang="en-ZA" sz="2000" dirty="0"/>
              <a:t>Including support for care responsibilities</a:t>
            </a:r>
          </a:p>
          <a:p>
            <a:pPr lvl="1"/>
            <a:endParaRPr lang="en-ZA" sz="2000" dirty="0"/>
          </a:p>
          <a:p>
            <a:r>
              <a:rPr lang="en-ZA" sz="3400" b="1" dirty="0"/>
              <a:t>Greater priority for child care provision in public spending</a:t>
            </a:r>
          </a:p>
          <a:p>
            <a:pPr lvl="1"/>
            <a:r>
              <a:rPr lang="en-ZA" sz="2000" dirty="0"/>
              <a:t>Guidelines &amp; support for safe re-opening of ECD facilities &amp; creches (formal &amp; informal)</a:t>
            </a:r>
          </a:p>
          <a:p>
            <a:pPr lvl="1"/>
            <a:endParaRPr lang="en-ZA" sz="2000" dirty="0"/>
          </a:p>
          <a:p>
            <a:r>
              <a:rPr lang="en-ZA" b="1" dirty="0"/>
              <a:t>Inclusion of informal workers in sectoral economic recovery plans</a:t>
            </a:r>
          </a:p>
          <a:p>
            <a:pPr marL="0" indent="0">
              <a:buNone/>
            </a:pPr>
            <a:endParaRPr lang="en-ZA" b="1" dirty="0"/>
          </a:p>
        </p:txBody>
      </p:sp>
      <p:sp>
        <p:nvSpPr>
          <p:cNvPr id="4" name="Title 3">
            <a:extLst>
              <a:ext uri="{FF2B5EF4-FFF2-40B4-BE49-F238E27FC236}">
                <a16:creationId xmlns:a16="http://schemas.microsoft.com/office/drawing/2014/main" id="{6BF5480D-A4BA-49BD-BE5E-929AAB34910D}"/>
              </a:ext>
            </a:extLst>
          </p:cNvPr>
          <p:cNvSpPr>
            <a:spLocks noGrp="1"/>
          </p:cNvSpPr>
          <p:nvPr>
            <p:ph type="title"/>
          </p:nvPr>
        </p:nvSpPr>
        <p:spPr/>
        <p:txBody>
          <a:bodyPr>
            <a:normAutofit fontScale="90000"/>
          </a:bodyPr>
          <a:lstStyle/>
          <a:p>
            <a:pPr algn="ctr"/>
            <a:r>
              <a:rPr lang="en-ZA" dirty="0"/>
              <a:t>Economic Recovery for women informal workers</a:t>
            </a:r>
          </a:p>
        </p:txBody>
      </p:sp>
    </p:spTree>
    <p:extLst>
      <p:ext uri="{BB962C8B-B14F-4D97-AF65-F5344CB8AC3E}">
        <p14:creationId xmlns:p14="http://schemas.microsoft.com/office/powerpoint/2010/main" val="407956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56DF0-A0C2-4020-B783-0BC28AC08EE7}"/>
              </a:ext>
            </a:extLst>
          </p:cNvPr>
          <p:cNvSpPr>
            <a:spLocks noGrp="1"/>
          </p:cNvSpPr>
          <p:nvPr>
            <p:ph type="body" sz="quarter" idx="10"/>
          </p:nvPr>
        </p:nvSpPr>
        <p:spPr/>
        <p:txBody>
          <a:bodyPr/>
          <a:lstStyle/>
          <a:p>
            <a:endParaRPr lang="en-ZA"/>
          </a:p>
        </p:txBody>
      </p:sp>
      <p:sp>
        <p:nvSpPr>
          <p:cNvPr id="3" name="Title 2">
            <a:extLst>
              <a:ext uri="{FF2B5EF4-FFF2-40B4-BE49-F238E27FC236}">
                <a16:creationId xmlns:a16="http://schemas.microsoft.com/office/drawing/2014/main" id="{117E120A-3CD0-4506-AC2C-DAB9B2E808F1}"/>
              </a:ext>
            </a:extLst>
          </p:cNvPr>
          <p:cNvSpPr>
            <a:spLocks noGrp="1"/>
          </p:cNvSpPr>
          <p:nvPr>
            <p:ph type="title"/>
          </p:nvPr>
        </p:nvSpPr>
        <p:spPr/>
        <p:txBody>
          <a:bodyPr>
            <a:normAutofit fontScale="90000"/>
          </a:bodyPr>
          <a:lstStyle/>
          <a:p>
            <a:pPr algn="ctr"/>
            <a:r>
              <a:rPr lang="en-ZA" dirty="0"/>
              <a:t>2 Billion Strong: Recovery Starts with Us</a:t>
            </a:r>
          </a:p>
        </p:txBody>
      </p:sp>
      <p:sp>
        <p:nvSpPr>
          <p:cNvPr id="4" name="Content Placeholder 3">
            <a:extLst>
              <a:ext uri="{FF2B5EF4-FFF2-40B4-BE49-F238E27FC236}">
                <a16:creationId xmlns:a16="http://schemas.microsoft.com/office/drawing/2014/main" id="{687221A4-962D-496B-87B5-99675C425E65}"/>
              </a:ext>
            </a:extLst>
          </p:cNvPr>
          <p:cNvSpPr>
            <a:spLocks noGrp="1"/>
          </p:cNvSpPr>
          <p:nvPr>
            <p:ph sz="half" idx="1"/>
          </p:nvPr>
        </p:nvSpPr>
        <p:spPr>
          <a:xfrm>
            <a:off x="457200" y="1013755"/>
            <a:ext cx="4038600" cy="3396360"/>
          </a:xfrm>
        </p:spPr>
        <p:txBody>
          <a:bodyPr>
            <a:normAutofit fontScale="77500" lnSpcReduction="20000"/>
          </a:bodyPr>
          <a:lstStyle/>
          <a:p>
            <a:r>
              <a:rPr lang="en-ZA" sz="2400" dirty="0"/>
              <a:t>#RecoveryStartsWithUs</a:t>
            </a:r>
          </a:p>
          <a:p>
            <a:r>
              <a:rPr lang="en-ZA" sz="2400" dirty="0"/>
              <a:t>#LaRecuperaciónComienzaConNosotrxs</a:t>
            </a:r>
          </a:p>
          <a:p>
            <a:r>
              <a:rPr lang="en-ZA" sz="2400" dirty="0"/>
              <a:t>#EssentialNotExploited</a:t>
            </a:r>
          </a:p>
          <a:p>
            <a:r>
              <a:rPr lang="en-ZA" sz="2400" dirty="0"/>
              <a:t>#EsencialesNoExplotadxs</a:t>
            </a:r>
          </a:p>
          <a:p>
            <a:pPr marL="0" indent="0">
              <a:buNone/>
            </a:pPr>
            <a:endParaRPr lang="en-ZA" sz="2400" dirty="0"/>
          </a:p>
          <a:p>
            <a:pPr marL="0" indent="0" algn="ctr">
              <a:buNone/>
            </a:pPr>
            <a:r>
              <a:rPr lang="en-ZA" sz="2400" dirty="0"/>
              <a:t>Global Solidarity Platform:</a:t>
            </a:r>
          </a:p>
          <a:p>
            <a:pPr marL="0" indent="0" algn="ctr">
              <a:buNone/>
            </a:pPr>
            <a:r>
              <a:rPr lang="en-ZA" sz="1700" dirty="0">
                <a:hlinkClick r:id="rId2"/>
              </a:rPr>
              <a:t>https://www.wiego.org/COVID19-Platform</a:t>
            </a:r>
            <a:endParaRPr lang="en-ZA" sz="1700" dirty="0"/>
          </a:p>
          <a:p>
            <a:pPr marL="0" indent="0" algn="ctr">
              <a:buNone/>
            </a:pPr>
            <a:r>
              <a:rPr lang="en-ZA" sz="1400" dirty="0"/>
              <a:t>(ENG, ESP, POR, FR, </a:t>
            </a:r>
            <a:r>
              <a:rPr lang="en-ZA" sz="1400" dirty="0" err="1"/>
              <a:t>KiSwahiil</a:t>
            </a:r>
            <a:r>
              <a:rPr lang="en-ZA" sz="1400" dirty="0"/>
              <a:t>, Hindi, Russ)</a:t>
            </a:r>
          </a:p>
          <a:p>
            <a:pPr marL="0" indent="0" algn="ctr">
              <a:buNone/>
            </a:pPr>
            <a:endParaRPr lang="en-ZA" sz="1400" dirty="0"/>
          </a:p>
          <a:p>
            <a:pPr marL="0" indent="0" algn="ctr">
              <a:buNone/>
            </a:pPr>
            <a:r>
              <a:rPr lang="en-ZA" sz="2400" dirty="0"/>
              <a:t>Support MBO campaigns:</a:t>
            </a:r>
            <a:endParaRPr lang="en-ZA" sz="1700" dirty="0"/>
          </a:p>
          <a:p>
            <a:pPr marL="0" indent="0" algn="ctr">
              <a:buNone/>
            </a:pPr>
            <a:r>
              <a:rPr lang="en-ZA" sz="1800" dirty="0">
                <a:hlinkClick r:id="rId3"/>
              </a:rPr>
              <a:t>https://www.wiego.org/support-informal-workers-campaigns</a:t>
            </a:r>
            <a:endParaRPr lang="en-ZA" sz="1700" dirty="0"/>
          </a:p>
        </p:txBody>
      </p:sp>
      <p:pic>
        <p:nvPicPr>
          <p:cNvPr id="8" name="Picture 7">
            <a:extLst>
              <a:ext uri="{FF2B5EF4-FFF2-40B4-BE49-F238E27FC236}">
                <a16:creationId xmlns:a16="http://schemas.microsoft.com/office/drawing/2014/main" id="{7CE34831-4CBE-4883-93F8-5A7ADF910925}"/>
              </a:ext>
            </a:extLst>
          </p:cNvPr>
          <p:cNvPicPr>
            <a:picLocks noChangeAspect="1"/>
          </p:cNvPicPr>
          <p:nvPr/>
        </p:nvPicPr>
        <p:blipFill>
          <a:blip r:embed="rId4"/>
          <a:stretch>
            <a:fillRect/>
          </a:stretch>
        </p:blipFill>
        <p:spPr>
          <a:xfrm>
            <a:off x="5041778" y="1013755"/>
            <a:ext cx="3218819" cy="3209964"/>
          </a:xfrm>
          <a:prstGeom prst="rect">
            <a:avLst/>
          </a:prstGeom>
        </p:spPr>
      </p:pic>
    </p:spTree>
    <p:extLst>
      <p:ext uri="{BB962C8B-B14F-4D97-AF65-F5344CB8AC3E}">
        <p14:creationId xmlns:p14="http://schemas.microsoft.com/office/powerpoint/2010/main" val="116331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5F126-2C19-4B1A-AEFE-BF44C108C1F0}"/>
              </a:ext>
            </a:extLst>
          </p:cNvPr>
          <p:cNvSpPr>
            <a:spLocks noGrp="1"/>
          </p:cNvSpPr>
          <p:nvPr>
            <p:ph type="body" sz="quarter" idx="10"/>
          </p:nvPr>
        </p:nvSpPr>
        <p:spPr/>
        <p:txBody>
          <a:bodyPr/>
          <a:lstStyle/>
          <a:p>
            <a:endParaRPr lang="en-ZA"/>
          </a:p>
        </p:txBody>
      </p:sp>
      <p:sp>
        <p:nvSpPr>
          <p:cNvPr id="3" name="Title 2">
            <a:extLst>
              <a:ext uri="{FF2B5EF4-FFF2-40B4-BE49-F238E27FC236}">
                <a16:creationId xmlns:a16="http://schemas.microsoft.com/office/drawing/2014/main" id="{7DEAE422-AC6E-4F41-9C36-D4837E644758}"/>
              </a:ext>
            </a:extLst>
          </p:cNvPr>
          <p:cNvSpPr>
            <a:spLocks noGrp="1"/>
          </p:cNvSpPr>
          <p:nvPr>
            <p:ph type="title"/>
          </p:nvPr>
        </p:nvSpPr>
        <p:spPr/>
        <p:txBody>
          <a:bodyPr/>
          <a:lstStyle/>
          <a:p>
            <a:pPr algn="ctr"/>
            <a:r>
              <a:rPr lang="en-ZA" dirty="0"/>
              <a:t>Child Care campaign</a:t>
            </a:r>
          </a:p>
        </p:txBody>
      </p:sp>
      <p:sp>
        <p:nvSpPr>
          <p:cNvPr id="4" name="Content Placeholder 3">
            <a:extLst>
              <a:ext uri="{FF2B5EF4-FFF2-40B4-BE49-F238E27FC236}">
                <a16:creationId xmlns:a16="http://schemas.microsoft.com/office/drawing/2014/main" id="{EAFB3606-7C9B-4124-958E-84B6D22FAE2A}"/>
              </a:ext>
            </a:extLst>
          </p:cNvPr>
          <p:cNvSpPr>
            <a:spLocks noGrp="1"/>
          </p:cNvSpPr>
          <p:nvPr>
            <p:ph sz="half" idx="1"/>
          </p:nvPr>
        </p:nvSpPr>
        <p:spPr/>
        <p:txBody>
          <a:bodyPr/>
          <a:lstStyle/>
          <a:p>
            <a:pPr marL="0" indent="0" algn="ctr">
              <a:buNone/>
            </a:pPr>
            <a:r>
              <a:rPr lang="en-ZA" dirty="0"/>
              <a:t>Campaign Materials</a:t>
            </a:r>
            <a:endParaRPr lang="en-ZA" dirty="0">
              <a:hlinkClick r:id="rId2">
                <a:extLst>
                  <a:ext uri="{A12FA001-AC4F-418D-AE19-62706E023703}">
                    <ahyp:hlinkClr xmlns:ahyp="http://schemas.microsoft.com/office/drawing/2018/hyperlinkcolor" val="tx"/>
                  </a:ext>
                </a:extLst>
              </a:hlinkClick>
            </a:endParaRPr>
          </a:p>
          <a:p>
            <a:pPr marL="0" indent="0" algn="ctr">
              <a:buNone/>
            </a:pPr>
            <a:r>
              <a:rPr lang="en-ZA" sz="2000" dirty="0">
                <a:solidFill>
                  <a:srgbClr val="FF7C41"/>
                </a:solidFill>
                <a:hlinkClick r:id="rId2">
                  <a:extLst>
                    <a:ext uri="{A12FA001-AC4F-418D-AE19-62706E023703}">
                      <ahyp:hlinkClr xmlns:ahyp="http://schemas.microsoft.com/office/drawing/2018/hyperlinkcolor" val="tx"/>
                    </a:ext>
                  </a:extLst>
                </a:hlinkClick>
              </a:rPr>
              <a:t>https://www.wiego.org/wiegos-child-care-campaign</a:t>
            </a:r>
            <a:endParaRPr lang="en-ZA" sz="2000" dirty="0">
              <a:solidFill>
                <a:srgbClr val="FF7C41"/>
              </a:solidFill>
            </a:endParaRPr>
          </a:p>
          <a:p>
            <a:pPr marL="0" indent="0" algn="ctr">
              <a:buNone/>
            </a:pPr>
            <a:endParaRPr lang="en-ZA" sz="2000" dirty="0">
              <a:solidFill>
                <a:srgbClr val="FF7C41"/>
              </a:solidFill>
            </a:endParaRPr>
          </a:p>
          <a:p>
            <a:pPr marL="0" indent="0" algn="ctr">
              <a:buNone/>
            </a:pPr>
            <a:r>
              <a:rPr lang="en-ZA" sz="2000" dirty="0"/>
              <a:t>(ENG, ESP, FR, POR, Thai, </a:t>
            </a:r>
            <a:r>
              <a:rPr lang="en-ZA" sz="2000" dirty="0" err="1"/>
              <a:t>KiSwahili</a:t>
            </a:r>
            <a:r>
              <a:rPr lang="en-ZA" sz="2000" dirty="0"/>
              <a:t>, isiZulu, Hindi)</a:t>
            </a:r>
          </a:p>
        </p:txBody>
      </p:sp>
      <p:pic>
        <p:nvPicPr>
          <p:cNvPr id="5" name="Picture 4">
            <a:extLst>
              <a:ext uri="{FF2B5EF4-FFF2-40B4-BE49-F238E27FC236}">
                <a16:creationId xmlns:a16="http://schemas.microsoft.com/office/drawing/2014/main" id="{3D86A367-4827-41B2-AF0B-CEF83BA845D6}"/>
              </a:ext>
            </a:extLst>
          </p:cNvPr>
          <p:cNvPicPr>
            <a:picLocks noChangeAspect="1"/>
          </p:cNvPicPr>
          <p:nvPr/>
        </p:nvPicPr>
        <p:blipFill rotWithShape="1">
          <a:blip r:embed="rId3"/>
          <a:srcRect l="10339" t="36453" r="57119" b="26165"/>
          <a:stretch/>
        </p:blipFill>
        <p:spPr>
          <a:xfrm>
            <a:off x="4912963" y="1200151"/>
            <a:ext cx="3853077" cy="2488446"/>
          </a:xfrm>
          <a:prstGeom prst="rect">
            <a:avLst/>
          </a:prstGeom>
        </p:spPr>
      </p:pic>
    </p:spTree>
    <p:extLst>
      <p:ext uri="{BB962C8B-B14F-4D97-AF65-F5344CB8AC3E}">
        <p14:creationId xmlns:p14="http://schemas.microsoft.com/office/powerpoint/2010/main" val="369747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a:xfrm>
            <a:off x="448896" y="2631125"/>
            <a:ext cx="8241879" cy="1050329"/>
          </a:xfrm>
        </p:spPr>
        <p:txBody>
          <a:bodyPr>
            <a:normAutofit fontScale="90000"/>
          </a:bodyPr>
          <a:lstStyle/>
          <a:p>
            <a:r>
              <a:rPr lang="en-US" sz="1200" b="0" cap="none" dirty="0"/>
              <a:t>Women in informal employment: globalizing and organizing (WIEGO) is a global network focused on securing livelihoods for the working poor, especially women, in the informal economy. we believe all workers should have equal economic opportunities and rights. WIEGO creates change by building capacity among informal worker organizations, expanding the knowledge base about the informal economy and influencing local, national and international policies.</a:t>
            </a:r>
            <a:br>
              <a:rPr lang="en-US" sz="1200" b="0" cap="none" dirty="0"/>
            </a:br>
            <a:br>
              <a:rPr lang="en-US" sz="1200" b="0" cap="none" dirty="0"/>
            </a:br>
            <a:r>
              <a:rPr lang="en-US" sz="1200" b="0" cap="none" dirty="0"/>
              <a:t>visit </a:t>
            </a:r>
            <a:r>
              <a:rPr lang="en-US" sz="1200" b="0" cap="none" dirty="0" err="1"/>
              <a:t>www.wiego.org</a:t>
            </a:r>
            <a:endParaRPr lang="en-US" sz="1200" b="0" cap="none" dirty="0"/>
          </a:p>
        </p:txBody>
      </p:sp>
      <p:sp>
        <p:nvSpPr>
          <p:cNvPr id="4" name="TextBox 3">
            <a:extLst>
              <a:ext uri="{FF2B5EF4-FFF2-40B4-BE49-F238E27FC236}">
                <a16:creationId xmlns:a16="http://schemas.microsoft.com/office/drawing/2014/main" id="{BE028EC3-CD5F-415B-A4C4-90BE2DA4DC50}"/>
              </a:ext>
            </a:extLst>
          </p:cNvPr>
          <p:cNvSpPr txBox="1"/>
          <p:nvPr/>
        </p:nvSpPr>
        <p:spPr>
          <a:xfrm>
            <a:off x="1811043" y="1342446"/>
            <a:ext cx="4651899" cy="646331"/>
          </a:xfrm>
          <a:prstGeom prst="rect">
            <a:avLst/>
          </a:prstGeom>
          <a:noFill/>
        </p:spPr>
        <p:txBody>
          <a:bodyPr wrap="square" rtlCol="0">
            <a:spAutoFit/>
          </a:bodyPr>
          <a:lstStyle/>
          <a:p>
            <a:pPr algn="ctr"/>
            <a:r>
              <a:rPr lang="en-GB" sz="3600" dirty="0">
                <a:solidFill>
                  <a:schemeClr val="bg1"/>
                </a:solidFill>
              </a:rPr>
              <a:t>Thank You </a:t>
            </a:r>
            <a:endParaRPr lang="en-US" sz="3600" dirty="0">
              <a:solidFill>
                <a:schemeClr val="bg1"/>
              </a:solidFill>
            </a:endParaRPr>
          </a:p>
        </p:txBody>
      </p:sp>
    </p:spTree>
    <p:extLst>
      <p:ext uri="{BB962C8B-B14F-4D97-AF65-F5344CB8AC3E}">
        <p14:creationId xmlns:p14="http://schemas.microsoft.com/office/powerpoint/2010/main" val="608413784"/>
      </p:ext>
    </p:extLst>
  </p:cSld>
  <p:clrMapOvr>
    <a:masterClrMapping/>
  </p:clrMapOvr>
</p:sld>
</file>

<file path=ppt/theme/theme1.xml><?xml version="1.0" encoding="utf-8"?>
<a:theme xmlns:a="http://schemas.openxmlformats.org/drawingml/2006/main" name="WIEGO Template">
  <a:themeElements>
    <a:clrScheme name="WIEGO Palette">
      <a:dk1>
        <a:srgbClr val="000000"/>
      </a:dk1>
      <a:lt1>
        <a:srgbClr val="FFFFFF"/>
      </a:lt1>
      <a:dk2>
        <a:srgbClr val="44546A"/>
      </a:dk2>
      <a:lt2>
        <a:srgbClr val="E7E6E6"/>
      </a:lt2>
      <a:accent1>
        <a:srgbClr val="FF7C41"/>
      </a:accent1>
      <a:accent2>
        <a:srgbClr val="797700"/>
      </a:accent2>
      <a:accent3>
        <a:srgbClr val="A5A5A5"/>
      </a:accent3>
      <a:accent4>
        <a:srgbClr val="7A4200"/>
      </a:accent4>
      <a:accent5>
        <a:srgbClr val="797979"/>
      </a:accent5>
      <a:accent6>
        <a:srgbClr val="FEFDD5"/>
      </a:accent6>
      <a:hlink>
        <a:srgbClr val="FF7C41"/>
      </a:hlink>
      <a:folHlink>
        <a:srgbClr val="797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WRI-temp-16x9</Template>
  <TotalTime>3306</TotalTime>
  <Words>783</Words>
  <Application>Microsoft Office PowerPoint</Application>
  <PresentationFormat>On-screen Show (16:9)</PresentationFormat>
  <Paragraphs>55</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WIEGO Template</vt:lpstr>
      <vt:lpstr>CARE &amp; Labour Rights </vt:lpstr>
      <vt:lpstr>NIDS-CRAMS Survey Wave 1 (south Africa)</vt:lpstr>
      <vt:lpstr>PowerPoint Presentation</vt:lpstr>
      <vt:lpstr>PowerPoint Presentation</vt:lpstr>
      <vt:lpstr>CARE-WORK Linkages in the IE</vt:lpstr>
      <vt:lpstr>Economic Recovery for women informal workers</vt:lpstr>
      <vt:lpstr>2 Billion Strong: Recovery Starts with Us</vt:lpstr>
      <vt:lpstr>Child Care campaign</vt:lpstr>
      <vt:lpstr>Women in informal employment: globalizing and organizing (WIEGO) is a global network focused on securing livelihoods for the working poor, especially women, in the informal economy. we believe all workers should have equal economic opportunities and rights. WIEGO creates change by building capacity among informal worker organizations, expanding the knowledge base about the informal economy and influencing local, national and international policies.  visit www.wiego.org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Alfers</cp:lastModifiedBy>
  <cp:revision>134</cp:revision>
  <cp:lastPrinted>2020-05-19T10:42:56Z</cp:lastPrinted>
  <dcterms:created xsi:type="dcterms:W3CDTF">2019-05-09T04:24:45Z</dcterms:created>
  <dcterms:modified xsi:type="dcterms:W3CDTF">2020-07-29T12:22:42Z</dcterms:modified>
</cp:coreProperties>
</file>